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u90.obrku.ru/images/Obrazovanie/&#1060;&#1045;&#1044;&#1045;&#1056;&#1040;&#1051;&#1068;&#1053;&#1040;&#1071;_&#1054;&#1041;&#1056;&#1040;&#1047;&#1054;&#1042;&#1040;&#1058;&#1045;&#1051;&#1068;&#1053;&#1040;&#1071;_&#1055;&#1056;&#1054;&#1043;&#1056;&#1040;&#1052;&#1052;&#1040;_1_1.pdf" TargetMode="External"/><Relationship Id="rId2" Type="http://schemas.openxmlformats.org/officeDocument/2006/relationships/hyperlink" Target="https://dou90.obrku.ru/images/Obrazovanie/&#1060;&#1043;&#1054;&#1057;_&#1044;&#1054;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Краткая презентация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образовательной программы дошкольного образования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муниципального бюджетного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дошкольного образовательного учреждения «Детский сад № 2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                  комбинированного вида»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DSCN9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8064896" cy="396043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Сведения об </a:t>
            </a:r>
            <a:r>
              <a:rPr lang="ru-RU" sz="3200" b="1" i="1" dirty="0" smtClean="0"/>
              <a:t>администрации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детского сада №2</a:t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dirty="0" smtClean="0"/>
              <a:t>Заведующий – </a:t>
            </a:r>
            <a:r>
              <a:rPr lang="ru-RU" sz="3200" dirty="0" smtClean="0"/>
              <a:t>Михайлова Инна Владимировна </a:t>
            </a:r>
            <a:br>
              <a:rPr lang="ru-RU" sz="3200" dirty="0" smtClean="0"/>
            </a:br>
            <a:r>
              <a:rPr lang="ru-RU" sz="3200" b="1" dirty="0" smtClean="0"/>
              <a:t>Заместитель заведующего по воспитательной и методической работе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Казакова Елена Александровна</a:t>
            </a:r>
            <a:br>
              <a:rPr lang="ru-RU" sz="3200" dirty="0" smtClean="0"/>
            </a:br>
            <a:r>
              <a:rPr lang="ru-RU" sz="3200" b="1" dirty="0" smtClean="0"/>
              <a:t>Заместитель заведующего по хозяйственной работе </a:t>
            </a:r>
            <a:br>
              <a:rPr lang="ru-RU" sz="3200" b="1" dirty="0" smtClean="0"/>
            </a:br>
            <a:r>
              <a:rPr lang="ru-RU" sz="3200" dirty="0" smtClean="0"/>
              <a:t>Нечаева Наталья Николаевна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детском саду работает 26 квалифицированных педагогов из них:</a:t>
            </a:r>
            <a:br>
              <a:rPr lang="ru-RU" b="1" dirty="0" smtClean="0"/>
            </a:br>
            <a:r>
              <a:rPr lang="ru-RU" dirty="0" smtClean="0"/>
              <a:t>1 инструктор по физической культуре,</a:t>
            </a:r>
            <a:br>
              <a:rPr lang="ru-RU" dirty="0" smtClean="0"/>
            </a:br>
            <a:r>
              <a:rPr lang="ru-RU" dirty="0" smtClean="0"/>
              <a:t>1 педагог – психолог,</a:t>
            </a:r>
            <a:br>
              <a:rPr lang="ru-RU" dirty="0" smtClean="0"/>
            </a:br>
            <a:r>
              <a:rPr lang="ru-RU" dirty="0" smtClean="0"/>
              <a:t>2 музыкальных руководителя,</a:t>
            </a:r>
            <a:br>
              <a:rPr lang="ru-RU" dirty="0" smtClean="0"/>
            </a:br>
            <a:r>
              <a:rPr lang="ru-RU" dirty="0" smtClean="0"/>
              <a:t>2 учителя- логопеда,</a:t>
            </a:r>
            <a:br>
              <a:rPr lang="ru-RU" dirty="0" smtClean="0"/>
            </a:br>
            <a:r>
              <a:rPr lang="ru-RU" dirty="0" smtClean="0"/>
              <a:t>20 – воспитателей.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Система взаимодействия педагогического коллектива с семьями детей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Ведущая цель: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социально-педагогических ситуаций, связанных с воспитанием ребёнка); обеспечение прав родителей на уважение и понимание, на участие в жизни детского сада.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Направления: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dirty="0" err="1" smtClean="0"/>
              <a:t>Психолого</a:t>
            </a:r>
            <a:r>
              <a:rPr lang="ru-RU" sz="1800" dirty="0" smtClean="0"/>
              <a:t> –педагогическая поддержка семьи, имеющей ребёнка с ограниченными возможностями здоровья</a:t>
            </a:r>
            <a:br>
              <a:rPr lang="ru-RU" sz="1800" dirty="0" smtClean="0"/>
            </a:br>
            <a:r>
              <a:rPr lang="ru-RU" sz="1800" dirty="0" smtClean="0"/>
              <a:t>- Повышение компетентности родителей в вопросах воспитания и развития детей, коррекции развития</a:t>
            </a:r>
            <a:br>
              <a:rPr lang="ru-RU" sz="1800" dirty="0" smtClean="0"/>
            </a:br>
            <a:r>
              <a:rPr lang="ru-RU" sz="1800" dirty="0" smtClean="0"/>
              <a:t>ребёнка</a:t>
            </a:r>
            <a:br>
              <a:rPr lang="ru-RU" sz="1800" dirty="0" smtClean="0"/>
            </a:br>
            <a:r>
              <a:rPr lang="ru-RU" sz="1800" dirty="0" smtClean="0"/>
              <a:t>- Непосредственное включение родителей в образовательный процесс</a:t>
            </a:r>
            <a:br>
              <a:rPr lang="ru-RU" sz="1800" dirty="0" smtClean="0"/>
            </a:br>
            <a:r>
              <a:rPr lang="ru-RU" sz="1800" dirty="0" smtClean="0"/>
              <a:t>- Включение родителей в управление образовательной системой Детского сада</a:t>
            </a:r>
            <a:br>
              <a:rPr lang="ru-RU" sz="1800" dirty="0" smtClean="0"/>
            </a:br>
            <a:r>
              <a:rPr lang="ru-RU" sz="1800" b="1" dirty="0" smtClean="0"/>
              <a:t>Формы работы: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Анкетирование, Социологический опрос</a:t>
            </a:r>
            <a:br>
              <a:rPr lang="ru-RU" sz="1800" dirty="0" smtClean="0"/>
            </a:br>
            <a:r>
              <a:rPr lang="ru-RU" sz="1800" dirty="0" smtClean="0"/>
              <a:t>- Участие в смотрах – конкурсах, выставках</a:t>
            </a:r>
            <a:br>
              <a:rPr lang="ru-RU" sz="1800" dirty="0" smtClean="0"/>
            </a:br>
            <a:r>
              <a:rPr lang="ru-RU" sz="1800" dirty="0" smtClean="0"/>
              <a:t>Участие в проектах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групп</a:t>
            </a:r>
            <a:endParaRPr lang="ru-RU" dirty="0"/>
          </a:p>
        </p:txBody>
      </p:sp>
      <p:pic>
        <p:nvPicPr>
          <p:cNvPr id="5" name="Содержимое 4" descr="Рябинк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Светлячки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групп</a:t>
            </a:r>
            <a:endParaRPr lang="ru-RU" dirty="0"/>
          </a:p>
        </p:txBody>
      </p:sp>
      <p:pic>
        <p:nvPicPr>
          <p:cNvPr id="5" name="Содержимое 4" descr="Ягод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Полян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038600" cy="30243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групп</a:t>
            </a:r>
            <a:endParaRPr lang="ru-RU" dirty="0"/>
          </a:p>
        </p:txBody>
      </p:sp>
      <p:pic>
        <p:nvPicPr>
          <p:cNvPr id="5" name="Содержимое 4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Рома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880"/>
            <a:ext cx="4038600" cy="30243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групп</a:t>
            </a:r>
            <a:endParaRPr lang="ru-RU" dirty="0"/>
          </a:p>
        </p:txBody>
      </p:sp>
      <p:pic>
        <p:nvPicPr>
          <p:cNvPr id="5" name="Содержимое 4" descr="Облачк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1"/>
            <a:ext cx="4038600" cy="3024336"/>
          </a:xfrm>
        </p:spPr>
      </p:pic>
      <p:pic>
        <p:nvPicPr>
          <p:cNvPr id="6" name="Содержимое 5" descr="IMG-eb7671e6f8c409808a45256b59762bba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групп</a:t>
            </a:r>
            <a:endParaRPr lang="ru-RU" dirty="0"/>
          </a:p>
        </p:txBody>
      </p:sp>
      <p:pic>
        <p:nvPicPr>
          <p:cNvPr id="5" name="Содержимое 4" descr="IMG-02ce03c1e03ddac3e7f65fb0cc2dfcaf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Содержимое 5" descr="IMG-46c99f631ec5443f2bc0af24dade8f07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5" name="Содержимое 4" descr="IMG-20231007-WA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0540"/>
            <a:ext cx="4038600" cy="2645283"/>
          </a:xfrm>
        </p:spPr>
      </p:pic>
      <p:pic>
        <p:nvPicPr>
          <p:cNvPr id="6" name="Содержимое 5" descr="IMG-20231007-WA0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15729"/>
            <a:ext cx="4038600" cy="409490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зал</a:t>
            </a:r>
            <a:endParaRPr lang="ru-RU" dirty="0"/>
          </a:p>
        </p:txBody>
      </p:sp>
      <p:pic>
        <p:nvPicPr>
          <p:cNvPr id="5" name="Содержимое 4" descr="Муз.за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Музык.за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881"/>
            <a:ext cx="4038600" cy="30243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224136"/>
          </a:xfrm>
        </p:spPr>
        <p:txBody>
          <a:bodyPr/>
          <a:lstStyle/>
          <a:p>
            <a:r>
              <a:rPr lang="ru-RU" dirty="0" smtClean="0"/>
              <a:t>Территория  Детского сада</a:t>
            </a:r>
            <a:endParaRPr lang="ru-RU" dirty="0"/>
          </a:p>
        </p:txBody>
      </p:sp>
      <p:pic>
        <p:nvPicPr>
          <p:cNvPr id="5" name="Содержимое 4" descr="DSCN9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98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учителей-логопедов</a:t>
            </a:r>
            <a:endParaRPr lang="ru-RU" dirty="0"/>
          </a:p>
        </p:txBody>
      </p:sp>
      <p:pic>
        <p:nvPicPr>
          <p:cNvPr id="5" name="Содержимое 4" descr="IMG-20231013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-20231013-WA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педагога-психолога</a:t>
            </a:r>
            <a:endParaRPr lang="ru-RU" dirty="0"/>
          </a:p>
        </p:txBody>
      </p:sp>
      <p:pic>
        <p:nvPicPr>
          <p:cNvPr id="5" name="Содержимое 4" descr="IMG-20231013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-20231013-WA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4716239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Название по уставу </a:t>
            </a:r>
            <a:br>
              <a:rPr lang="ru-RU" sz="1800" dirty="0" smtClean="0"/>
            </a:br>
            <a:r>
              <a:rPr lang="ru-RU" sz="1800" b="0" dirty="0" smtClean="0"/>
              <a:t>Муниципальное бюджетное дошкольное</a:t>
            </a:r>
            <a:br>
              <a:rPr lang="ru-RU" sz="1800" b="0" dirty="0" smtClean="0"/>
            </a:br>
            <a:r>
              <a:rPr lang="ru-RU" sz="1800" b="0" dirty="0" smtClean="0"/>
              <a:t>образовательное учреждение «Детский сад № 2 комбинированного вида» </a:t>
            </a:r>
            <a:br>
              <a:rPr lang="ru-RU" sz="1800" b="0" dirty="0" smtClean="0"/>
            </a:br>
            <a:r>
              <a:rPr lang="ru-RU" sz="1800" dirty="0" smtClean="0"/>
              <a:t> Муниципальное образование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0" dirty="0" smtClean="0"/>
              <a:t>Город Каменск – Уральский </a:t>
            </a:r>
            <a:br>
              <a:rPr lang="ru-RU" sz="1800" b="0" dirty="0" smtClean="0"/>
            </a:br>
            <a:r>
              <a:rPr lang="ru-RU" sz="1800" dirty="0" smtClean="0"/>
              <a:t> Адрес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0" dirty="0" smtClean="0"/>
              <a:t>623400, Свердловская обл., г.Каменск-Уральский, Ул. Кирова, 17а </a:t>
            </a:r>
            <a:br>
              <a:rPr lang="ru-RU" sz="1800" b="0" dirty="0" smtClean="0"/>
            </a:br>
            <a:r>
              <a:rPr lang="ru-RU" sz="1800" dirty="0" smtClean="0"/>
              <a:t> Количество групп и их направленность 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0" dirty="0" smtClean="0"/>
              <a:t>10 групп, из них 2 группы компенсирующей направленности для детей с тяжелыми нарушениями речи (ТНР); 8 групп общеобразовательных   </a:t>
            </a:r>
            <a:br>
              <a:rPr lang="ru-RU" sz="1800" b="0" dirty="0" smtClean="0"/>
            </a:br>
            <a:r>
              <a:rPr lang="ru-RU" sz="1800" dirty="0" smtClean="0"/>
              <a:t> Возрастные категории детей  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0" dirty="0" smtClean="0"/>
              <a:t>от 1 до 2 лет / группа раннего возраста </a:t>
            </a:r>
            <a:br>
              <a:rPr lang="ru-RU" sz="1800" b="0" dirty="0" smtClean="0"/>
            </a:br>
            <a:r>
              <a:rPr lang="ru-RU" sz="1800" b="0" dirty="0" smtClean="0"/>
              <a:t>от 2 до 3 лет / две 1-я младших групп</a:t>
            </a:r>
            <a:br>
              <a:rPr lang="ru-RU" sz="1800" b="0" dirty="0" smtClean="0"/>
            </a:br>
            <a:r>
              <a:rPr lang="ru-RU" sz="1800" b="0" dirty="0" smtClean="0"/>
              <a:t>от 3 до 4 лет / младшая группа</a:t>
            </a:r>
            <a:br>
              <a:rPr lang="ru-RU" sz="1800" b="0" dirty="0" smtClean="0"/>
            </a:br>
            <a:r>
              <a:rPr lang="ru-RU" sz="1800" b="0" dirty="0" smtClean="0"/>
              <a:t>от 2 до 4 лет / разновозрастная гр.</a:t>
            </a:r>
            <a:br>
              <a:rPr lang="ru-RU" sz="1800" b="0" dirty="0" smtClean="0"/>
            </a:br>
            <a:r>
              <a:rPr lang="ru-RU" sz="1800" b="0" dirty="0" smtClean="0"/>
              <a:t>от 5 до 6 лет/ две старших группы</a:t>
            </a:r>
            <a:br>
              <a:rPr lang="ru-RU" sz="1800" b="0" dirty="0" smtClean="0"/>
            </a:br>
            <a:r>
              <a:rPr lang="ru-RU" sz="1800" b="0" dirty="0" smtClean="0"/>
              <a:t>от 6 до 7 лет/ три подготовительных группы</a:t>
            </a:r>
            <a:endParaRPr lang="ru-RU" sz="18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5760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Общая информация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Основная общеобразовательная программа – образовательная программа дошкольного образования муниципального бюджетного дошкольного образовательного учреждения</a:t>
            </a:r>
            <a:br>
              <a:rPr lang="ru-RU" sz="2000" dirty="0" smtClean="0"/>
            </a:br>
            <a:r>
              <a:rPr lang="ru-RU" sz="2000" dirty="0" smtClean="0"/>
              <a:t>«Детского сада №2 комбинированного вида» (далее – Программа) разработана в соответствии с федеральным государственным образовательным стандартом дошкольного образования (утвержден приказом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России от 8 ноября 2022 г. № 955, зарегистрировано в Минюсте России 6 февраля 2023 г., регистрационный № 72264) (далее – </a:t>
            </a:r>
            <a:r>
              <a:rPr lang="ru-RU" sz="2000" b="1" i="1" u="heavy" dirty="0" smtClean="0">
                <a:hlinkClick r:id="rId2"/>
              </a:rPr>
              <a:t>ФГОСДО</a:t>
            </a:r>
            <a:r>
              <a:rPr lang="ru-RU" sz="2000" b="1" dirty="0" smtClean="0"/>
              <a:t>) </a:t>
            </a:r>
            <a:r>
              <a:rPr lang="ru-RU" sz="2000" dirty="0" smtClean="0"/>
              <a:t>и федеральной образовательной программой дошкольного образования (утверждена приказом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России от 25 ноября 2022 г. № 1028, зарегистрировано в Минюсте России 28 декабря 2022 г., регистрационный № 71847) (далее </a:t>
            </a:r>
            <a:r>
              <a:rPr lang="ru-RU" sz="2000" b="1" dirty="0" smtClean="0"/>
              <a:t>– </a:t>
            </a:r>
            <a:r>
              <a:rPr lang="ru-RU" sz="2000" b="1" i="1" u="heavy" dirty="0" smtClean="0">
                <a:hlinkClick r:id="rId3"/>
              </a:rPr>
              <a:t>ФОП </a:t>
            </a:r>
            <a:r>
              <a:rPr lang="ru-RU" sz="2000" b="1" i="1" dirty="0" smtClean="0">
                <a:hlinkClick r:id="rId3"/>
              </a:rPr>
              <a:t>ДО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3264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Программа состоит из обязательной части и части, формируемой участниками образовательных отношений. Обе части являются</a:t>
            </a:r>
            <a:br>
              <a:rPr lang="ru-RU" sz="2000" dirty="0" smtClean="0"/>
            </a:br>
            <a:r>
              <a:rPr lang="ru-RU" sz="2000" dirty="0" smtClean="0"/>
              <a:t>взаимодополняющими и необходимыми с точки зрения реализации требований ФГОС ДО.</a:t>
            </a:r>
            <a:br>
              <a:rPr lang="ru-RU" sz="2000" dirty="0" smtClean="0"/>
            </a:br>
            <a:r>
              <a:rPr lang="ru-RU" sz="2000" b="1" dirty="0" smtClean="0"/>
              <a:t>Обязательная часть Программы соответствует ФОП ДО 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обеспечивает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Воспитание и развитие ребенка дошкольного возраста как гражданина Российской Федерации, формирование основ его гражданской и культурной идентичности на доступном его возрасту содержании доступными средствами;</a:t>
            </a:r>
            <a:br>
              <a:rPr lang="ru-RU" sz="2000" dirty="0" smtClean="0"/>
            </a:br>
            <a:r>
              <a:rPr lang="ru-RU" sz="2000" dirty="0" smtClean="0"/>
              <a:t>Создание единого ядра содержания дошкольного образования, ориентированного на приобщение детей к духовно- нравственным и </a:t>
            </a:r>
            <a:r>
              <a:rPr lang="ru-RU" sz="2000" dirty="0" err="1" smtClean="0"/>
              <a:t>социокультурным</a:t>
            </a:r>
            <a:r>
              <a:rPr lang="ru-RU" sz="2000" dirty="0" smtClean="0"/>
              <a:t>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  <a:br>
              <a:rPr lang="ru-RU" sz="2000" dirty="0" smtClean="0"/>
            </a:br>
            <a:r>
              <a:rPr lang="ru-RU" sz="2000" dirty="0" smtClean="0"/>
              <a:t>Создание единого федерального образовательного пространства воспитания и обучения детей от рождения до поступления в начальную школу, обеспечивающего ребенку и его родителям (законным представителям), равные, качественные условия ДО, вне зависимости от места и региона проживания.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В	части,	формируемой	участниками образовательных отношений</a:t>
            </a:r>
            <a:r>
              <a:rPr lang="ru-RU" sz="2400" dirty="0" smtClean="0"/>
              <a:t>, представлены выбранные участниками образовательных отношений программы, направленные на развитие детей в образовательных областях, видах деятельности и культурных практиках (парциальные образовательные программы), отобранные с учетом приоритетных направлений, климатических особенностей, а также для обеспечения коррекции нарушений развития и ориентированные на потребность детей и их родителей:</a:t>
            </a:r>
            <a:br>
              <a:rPr lang="ru-RU" sz="2400" dirty="0" smtClean="0"/>
            </a:br>
            <a:r>
              <a:rPr lang="ru-RU" sz="2400" dirty="0" smtClean="0"/>
              <a:t>Объем обязательной части Программы составляет не менее 60% от ее общего объема; части, формируемой участниками образовательных отношений, не более 40%.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Программа представляет собой </a:t>
            </a:r>
            <a:r>
              <a:rPr lang="ru-RU" sz="3200" b="1" dirty="0" err="1" smtClean="0"/>
              <a:t>учебно</a:t>
            </a:r>
            <a:r>
              <a:rPr lang="ru-RU" sz="3200" b="1" dirty="0" smtClean="0"/>
              <a:t>-</a:t>
            </a:r>
            <a:br>
              <a:rPr lang="ru-RU" sz="3200" b="1" dirty="0" smtClean="0"/>
            </a:br>
            <a:r>
              <a:rPr lang="ru-RU" sz="3200" b="1" dirty="0" smtClean="0"/>
              <a:t>методическую документацию, в составе которой: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рабочая программа воспитания,</a:t>
            </a:r>
            <a:br>
              <a:rPr lang="ru-RU" sz="3200" dirty="0" smtClean="0"/>
            </a:br>
            <a:r>
              <a:rPr lang="ru-RU" sz="3200" dirty="0" smtClean="0"/>
              <a:t>режим и распорядок дня для всех возрастных групп Детского сада,</a:t>
            </a:r>
            <a:br>
              <a:rPr lang="ru-RU" sz="3200" dirty="0" smtClean="0"/>
            </a:br>
            <a:r>
              <a:rPr lang="ru-RU" sz="3200" dirty="0" smtClean="0"/>
              <a:t>учебный план,</a:t>
            </a:r>
            <a:br>
              <a:rPr lang="ru-RU" sz="3200" dirty="0" smtClean="0"/>
            </a:br>
            <a:r>
              <a:rPr lang="ru-RU" sz="3200" dirty="0" smtClean="0"/>
              <a:t>календарный учебный график,</a:t>
            </a:r>
            <a:br>
              <a:rPr lang="ru-RU" sz="3200" dirty="0" smtClean="0"/>
            </a:br>
            <a:r>
              <a:rPr lang="ru-RU" sz="3200" dirty="0" smtClean="0"/>
              <a:t>календарный план воспитательной работы.</a:t>
            </a:r>
            <a:br>
              <a:rPr lang="ru-RU" sz="3200" dirty="0" smtClean="0"/>
            </a:br>
            <a:r>
              <a:rPr lang="ru-RU" sz="3200" b="1" dirty="0" smtClean="0"/>
              <a:t>В Программе содержится</a:t>
            </a:r>
            <a:br>
              <a:rPr lang="ru-RU" sz="3200" b="1" dirty="0" smtClean="0"/>
            </a:br>
            <a:r>
              <a:rPr lang="ru-RU" sz="3200" dirty="0" smtClean="0"/>
              <a:t>целевой, содержательный и организационный разделы.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 целевом разделе Программы представлены </a:t>
            </a:r>
            <a:r>
              <a:rPr lang="ru-RU" sz="1600" dirty="0" smtClean="0"/>
              <a:t>цели, задачи, принципы и подходы к ее</a:t>
            </a:r>
            <a:br>
              <a:rPr lang="ru-RU" sz="1600" dirty="0" smtClean="0"/>
            </a:br>
            <a:r>
              <a:rPr lang="ru-RU" sz="1600" dirty="0" smtClean="0"/>
              <a:t>формированию; планируемые результаты освоения Программы в младенческом, раннем, дошкольном возрастах, а также на этапе завершения освоения Программы;</a:t>
            </a:r>
            <a:br>
              <a:rPr lang="ru-RU" sz="1600" dirty="0" smtClean="0"/>
            </a:br>
            <a:r>
              <a:rPr lang="ru-RU" sz="1600" dirty="0" smtClean="0"/>
              <a:t>характеристики особенностей развития детей младенческого, раннего и дошкольного</a:t>
            </a:r>
            <a:br>
              <a:rPr lang="ru-RU" sz="1600" dirty="0" smtClean="0"/>
            </a:br>
            <a:r>
              <a:rPr lang="ru-RU" sz="1600" dirty="0" smtClean="0"/>
              <a:t>возрастов, подходы к педагогической диагностике планируемых результатов.</a:t>
            </a:r>
            <a:br>
              <a:rPr lang="ru-RU" sz="1600" dirty="0" smtClean="0"/>
            </a:br>
            <a:r>
              <a:rPr lang="ru-RU" sz="1600" b="1" dirty="0" smtClean="0"/>
              <a:t>Содержательный раздел Программы включает описание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задач и содержания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 в</a:t>
            </a:r>
            <a:br>
              <a:rPr lang="ru-RU" sz="1600" dirty="0" smtClean="0"/>
            </a:br>
            <a:r>
              <a:rPr lang="ru-RU" sz="1600" dirty="0" smtClean="0"/>
              <a:t>соответствии с федеральной программой и с учетом используемых методических пособий,</a:t>
            </a:r>
            <a:br>
              <a:rPr lang="ru-RU" sz="1600" dirty="0" smtClean="0"/>
            </a:br>
            <a:r>
              <a:rPr lang="ru-RU" sz="1600" dirty="0" smtClean="0"/>
              <a:t>обеспечивающих реализацию данного содержания.</a:t>
            </a:r>
            <a:br>
              <a:rPr lang="ru-RU" sz="1600" dirty="0" smtClean="0"/>
            </a:br>
            <a:r>
              <a:rPr lang="ru-RU" sz="1600" dirty="0" smtClean="0"/>
              <a:t>вариативных форм, способов, методов и средств реализации Федеральной программы с учетом возрастных и индивидуальных особенностей воспитанников, специфики их</a:t>
            </a:r>
            <a:br>
              <a:rPr lang="ru-RU" sz="1600" dirty="0" smtClean="0"/>
            </a:br>
            <a:r>
              <a:rPr lang="ru-RU" sz="1600" dirty="0" smtClean="0"/>
              <a:t>образовательных потребностей и интересов;</a:t>
            </a:r>
            <a:br>
              <a:rPr lang="ru-RU" sz="1600" dirty="0" smtClean="0"/>
            </a:br>
            <a:r>
              <a:rPr lang="ru-RU" sz="1600" dirty="0" smtClean="0"/>
              <a:t>особенностей образовательной деятельности разных видов и культурных практик;</a:t>
            </a:r>
            <a:br>
              <a:rPr lang="ru-RU" sz="1600" dirty="0" smtClean="0"/>
            </a:br>
            <a:r>
              <a:rPr lang="ru-RU" sz="1600" dirty="0" smtClean="0"/>
              <a:t>способов поддержки детской инициативы;</a:t>
            </a:r>
            <a:br>
              <a:rPr lang="ru-RU" sz="1600" dirty="0" smtClean="0"/>
            </a:br>
            <a:r>
              <a:rPr lang="ru-RU" sz="1600" dirty="0" smtClean="0"/>
              <a:t>особенностей взаимодействия педагогического коллектива с семьями обучающихся;</a:t>
            </a:r>
            <a:br>
              <a:rPr lang="ru-RU" sz="1600" dirty="0" smtClean="0"/>
            </a:br>
            <a:r>
              <a:rPr lang="ru-RU" sz="1600" dirty="0" smtClean="0"/>
              <a:t>образовательной деятельности по профессиональной коррекции нарушений развития детей.</a:t>
            </a:r>
            <a:br>
              <a:rPr lang="ru-RU" sz="1600" dirty="0" smtClean="0"/>
            </a:br>
            <a:r>
              <a:rPr lang="ru-RU" sz="1600" b="1" dirty="0" smtClean="0"/>
              <a:t>Содержательный раздел включает рабочую программу воспитания</a:t>
            </a:r>
            <a:r>
              <a:rPr lang="ru-RU" sz="1600" dirty="0" smtClean="0"/>
              <a:t>, которая раскрывает задачи и направления воспитательной работы, предусматривает приобщение детей к</a:t>
            </a:r>
            <a:br>
              <a:rPr lang="ru-RU" sz="1600" dirty="0" smtClean="0"/>
            </a:br>
            <a:r>
              <a:rPr lang="ru-RU" sz="1600" dirty="0" smtClean="0"/>
              <a:t>российским традиционным духовным ценностям, включая культурные ценности своей</a:t>
            </a:r>
            <a:br>
              <a:rPr lang="ru-RU" sz="1600" dirty="0" smtClean="0"/>
            </a:br>
            <a:r>
              <a:rPr lang="ru-RU" sz="1600" dirty="0" smtClean="0"/>
              <a:t>этнической группы, правилам и нормам поведения в российском обществе.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Организационный раздел Программы включает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описание:</a:t>
            </a:r>
            <a:br>
              <a:rPr lang="ru-RU" sz="3100" dirty="0" smtClean="0"/>
            </a:br>
            <a:r>
              <a:rPr lang="ru-RU" sz="3100" dirty="0" smtClean="0"/>
              <a:t>психолого-педагогических и кадровых условий реализации Программы;</a:t>
            </a:r>
            <a:br>
              <a:rPr lang="ru-RU" sz="3100" dirty="0" smtClean="0"/>
            </a:br>
            <a:r>
              <a:rPr lang="ru-RU" sz="3100" dirty="0" smtClean="0"/>
              <a:t>организации развивающей предметно-</a:t>
            </a:r>
            <a:br>
              <a:rPr lang="ru-RU" sz="3100" dirty="0" smtClean="0"/>
            </a:br>
            <a:r>
              <a:rPr lang="ru-RU" sz="3100" dirty="0" smtClean="0"/>
              <a:t>пространственной среды (далее – РППС);</a:t>
            </a:r>
            <a:br>
              <a:rPr lang="ru-RU" sz="3100" dirty="0" smtClean="0"/>
            </a:br>
            <a:r>
              <a:rPr lang="ru-RU" sz="3100" dirty="0" smtClean="0"/>
              <a:t>материально-техническое обеспечение Программы;</a:t>
            </a:r>
            <a:br>
              <a:rPr lang="ru-RU" sz="3100" dirty="0" smtClean="0"/>
            </a:br>
            <a:r>
              <a:rPr lang="ru-RU" sz="3100" dirty="0" smtClean="0"/>
              <a:t>обеспеченность методическими материалами и средствами обучения и воспитания.</a:t>
            </a:r>
            <a:br>
              <a:rPr lang="ru-RU" sz="3100" dirty="0" smtClean="0"/>
            </a:br>
            <a:r>
              <a:rPr lang="ru-RU" sz="3100" dirty="0" smtClean="0"/>
              <a:t>В разделе представлены режим и распорядок дня во всех возрастных группах, календарный план воспитательной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100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Краткая презентация образовательной программы дошкольного образования муниципального бюджетного дошкольного образовательного учреждения «Детский сад № 2                    комбинированного вида» </vt:lpstr>
      <vt:lpstr>Территория  Детского сада</vt:lpstr>
      <vt:lpstr>Название по уставу  Муниципальное бюджетное дошкольное образовательное учреждение «Детский сад № 2 комбинированного вида»   Муниципальное образование  Город Каменск – Уральский   Адрес   623400, Свердловская обл., г.Каменск-Уральский, Ул. Кирова, 17а   Количество групп и их направленность    10 групп, из них 2 группы компенсирующей направленности для детей с тяжелыми нарушениями речи (ТНР); 8 групп общеобразовательных     Возрастные категории детей     от 1 до 2 лет / группа раннего возраста  от 2 до 3 лет / две 1-я младших групп от 3 до 4 лет / младшая группа от 2 до 4 лет / разновозрастная гр. от 5 до 6 лет/ две старших группы от 6 до 7 лет/ три подготовительных группы</vt:lpstr>
      <vt:lpstr>Основная общеобразовательная программа – образовательная программа дошкольного образования муниципального бюджетного дошкольного образовательного учреждения «Детского сада №2 комбинированного вида» (далее – Программа) разработана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Минпросвещения России от 8 ноября 2022 г. № 955, зарегистрировано в Минюсте России 6 февраля 2023 г., регистрационный № 72264) (далее – ФГОСДО) и федеральной образовательной программой дошкольного образования (утверждена приказом Минпросвещения России от 25 ноября 2022 г. № 1028, зарегистрировано в Минюсте России 28 декабря 2022 г., регистрационный № 71847) (далее – ФОП ДО) </vt:lpstr>
      <vt:lpstr>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ФГОС ДО. Обязательная часть Программы соответствует ФОП ДО и обеспечивает: Воспитание и развитие ребенка дошкольного возраста как гражданина Российской Федерации, формирование основ его гражданской и культурной идентичности на доступном его возрасту содержании доступными средствами; Создание единого ядра содержания дошкольного образования, ориентированного на приобщение детей к духовно- 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 Создание единого федерального образовательного пространства воспитания и обучения детей от рождения до поступления в начальную школу, обеспечивающего ребенку и его родителям (законным представителям), равные, качественные условия ДО, вне зависимости от места и региона проживания. </vt:lpstr>
      <vt:lpstr>В части, формируемой участниками образовательных отношений, представлены выбранные участниками образовательных отношений программы, направленные на развитие детей в образовательных областях, видах деятельности и культурных практиках (парциальные образовательные программы), отобранные с учетом приоритетных направлений, климатических особенностей, а также для обеспечения коррекции нарушений развития и ориентированные на потребность детей и их родителей: Объем обязательной части Программы составляет не менее 60% от ее общего объема; части, формируемой участниками образовательных отношений, не более 40%. </vt:lpstr>
      <vt:lpstr>Программа представляет собой учебно- методическую документацию, в составе которой: рабочая программа воспитания, режим и распорядок дня для всех возрастных групп Детского сада, учебный план, календарный учебный график, календарный план воспитательной работы. В Программе содержится целевой, содержательный и организационный разделы. </vt:lpstr>
      <vt:lpstr>В целевом разделе Программы представлены цели, задачи, принципы и подходы к ее формированию; планируемые результаты освоения Программы в младенческом, раннем, дошкольном возрастах, а также на этапе завершения освоения Программы; характеристики особенностей развития детей младенческого, раннего и дошкольного возрастов, подходы к педагогической диагностике планируемых результатов. Содержательный раздел Программы включает описание: задач и содержания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 в соответствии с федеральной программой и с учетом используемых методических пособий, обеспечивающих реализацию данного содержания. вариативных форм, способов, методов и средств реализации Федеральной программы с учетом возрастных и индивидуальных особенностей воспитанников, специфики их образовательных потребностей и интересов; особенностей образовательной деятельности разных видов и культурных практик; способов поддержки детской инициативы; особенностей взаимодействия педагогического коллектива с семьями обучающихся; образовательной деятельности по профессиональной коррекции нарушений развития детей. Содержательный раздел включает рабочую программу воспитания, которая раскрывает задачи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обществе. </vt:lpstr>
      <vt:lpstr>Организационный раздел Программы включает описание: психолого-педагогических и кадровых условий реализации Программы; организации развивающей предметно- пространственной среды (далее – РППС); материально-техническое обеспечение Программы; обеспеченность методическими материалами и средствами обучения и воспитания. В разделе представлены режим и распорядок дня во всех возрастных группах, календарный план воспитательной работы </vt:lpstr>
      <vt:lpstr>Сведения об администрации детского сада №2  Заведующий – Михайлова Инна Владимировна  Заместитель заведующего по воспитательной и методической работе  Казакова Елена Александровна Заместитель заведующего по хозяйственной работе  Нечаева Наталья Николаевна </vt:lpstr>
      <vt:lpstr>В детском саду работает 26 квалифицированных педагогов из них: 1 инструктор по физической культуре, 1 педагог – психолог, 2 музыкальных руководителя, 2 учителя- логопеда, 20 – воспитателей. </vt:lpstr>
      <vt:lpstr>Система взаимодействия педагогического коллектива с семьями детей   Ведущая цель: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социально-педагогических ситуаций, связанных с воспитанием ребёнка); обеспечение прав родителей на уважение и понимание, на участие в жизни детского сада.  Направления: - Психолого –педагогическая поддержка семьи, имеющей ребёнка с ограниченными возможностями здоровья - Повышение компетентности родителей в вопросах воспитания и развития детей, коррекции развития ребёнка - Непосредственное включение родителей в образовательный процесс - Включение родителей в управление образовательной системой Детского сада Формы работы: - Анкетирование, Социологический опрос - Участие в смотрах – конкурсах, выставках Участие в проектах   </vt:lpstr>
      <vt:lpstr>Фото групп</vt:lpstr>
      <vt:lpstr>Фото групп</vt:lpstr>
      <vt:lpstr>Фото групп</vt:lpstr>
      <vt:lpstr>Фото групп</vt:lpstr>
      <vt:lpstr>Фото групп</vt:lpstr>
      <vt:lpstr>Спортивный зал</vt:lpstr>
      <vt:lpstr>Музыкальный зал</vt:lpstr>
      <vt:lpstr>Кабинеты учителей-логопедов</vt:lpstr>
      <vt:lpstr>Кабинет педагога-психолога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дошкольного образования муниципального бюджетного дошкольного образовательного учреждения «Детский сад № 2                    комбинированного вида» </dc:title>
  <dc:creator>1</dc:creator>
  <cp:lastModifiedBy>Windows User</cp:lastModifiedBy>
  <cp:revision>26</cp:revision>
  <dcterms:created xsi:type="dcterms:W3CDTF">2023-10-04T08:07:27Z</dcterms:created>
  <dcterms:modified xsi:type="dcterms:W3CDTF">2023-10-16T03:19:38Z</dcterms:modified>
</cp:coreProperties>
</file>